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media16.mp4" ContentType="video/mp4"/>
  <Override PartName="/ppt/media/image6.png" ContentType="image/png"/>
  <Override PartName="/ppt/media/image11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B88329-8D7D-42E6-A895-B99A8A04B6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35A589-9E0D-4003-ABED-8AE0978430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A53DA6-A023-44D5-B7B8-7097EF45CBA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B4839B-1A0A-4E4F-BFFA-F38F91ABE4A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ADA810-3D50-412C-93E1-6676361F09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87C53F-1B2F-4ED2-982B-D46F1B9C29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70C766-A25C-4775-B4B7-84686387BB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8EA56D-197D-4EB2-B458-36728C418F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6C1848-2E92-4DAE-866F-73C3011F1F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1BA3C81-FFD5-41D2-B34A-F60F3C3902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7A3B91-0019-474F-97EE-2073A8BBBC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E1D36D-0956-4B7A-8D06-0B83174E4B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0261B4F-19E2-4C44-BBA7-DD16062AA5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EBC3B1-A37A-4668-894E-065F87FF85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6C905C-0282-4C0A-875B-4CDE25CC57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549AA9-A0C8-4204-BE00-C5867D3DE0E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146417-7951-490E-A0A3-ACB1D47C696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E7820A4-0EF3-42DC-95A6-DFE4B05319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07B9050-5BB5-4D4D-B861-B4DCE2C042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A9086AE-E295-4D95-8105-EDC38E4113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AAA9C05-5331-49E6-B71E-E7341222FF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C199EF-7390-4070-9142-483921BA26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96EDC7-DE74-453D-AE5A-116B1E6AD5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EFBC102-45CB-42FD-AD07-1AE4BC0A64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2A7654C-028D-42ED-805D-182CF3FCA9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2E1D696-AC90-4AD1-8153-CFE0CE9D3A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0E5F286-051B-4D7D-9666-038445B40C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80DCD42-840B-41BD-A90F-83E19C0ED0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367324-45E2-4EFC-A45D-713141C005A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B917857-EE9B-46A7-9D13-A42BD532781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FDC9D2-3976-4A5C-9F33-8CA3933AC4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AEC434-0D51-4708-A06C-DC5ABA6E9C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88E916-6A84-431B-82F3-1BAD5309A1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788F9E-7BAC-4B30-A7D8-4A9BB859CD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E8CE7C-EECC-4FE8-B16F-5DA7F3ABB4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655FDD-4D7D-457E-B653-A284E9B0A0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title style</a:t>
            </a:r>
            <a:endParaRPr b="0" lang="en-US" sz="60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onstantia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onstantia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onstanti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5C06DA-B9C6-442F-82A7-53037A0A9ACF}" type="slidenum">
              <a:rPr b="0" lang="en-US" sz="1200" spc="-1" strike="noStrike">
                <a:solidFill>
                  <a:srgbClr val="8b8b8b"/>
                </a:solidFill>
                <a:latin typeface="Constanti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onstanti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onstanti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onstanti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onstantia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nstantia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onstantia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onstantia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onstantia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onstantia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onstantia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onstanti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5A4139-EDD1-4CDA-8757-40154211F29E}" type="slidenum">
              <a:rPr b="0" lang="en-US" sz="1200" spc="-1" strike="noStrike">
                <a:solidFill>
                  <a:srgbClr val="8b8b8b"/>
                </a:solidFill>
                <a:latin typeface="Constanti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onstantia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onstantia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onstanti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D43AC4-23A5-4269-ACF9-A9826BF1D91B}" type="slidenum">
              <a:rPr b="0" lang="en-US" sz="1200" spc="-1" strike="noStrike">
                <a:solidFill>
                  <a:srgbClr val="8b8b8b"/>
                </a:solidFill>
                <a:latin typeface="Constanti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onstantia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onstanti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onstantia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onstanti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onstanti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16.mp4"/><Relationship Id="rId2" Type="http://schemas.microsoft.com/office/2007/relationships/media" Target="../media/media16.mp4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1"/>
          <a:stretch/>
        </p:blipFill>
        <p:spPr>
          <a:xfrm>
            <a:off x="7088040" y="128160"/>
            <a:ext cx="4947120" cy="330048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124" name="Text 1"/>
          <p:cNvSpPr/>
          <p:nvPr/>
        </p:nvSpPr>
        <p:spPr>
          <a:xfrm>
            <a:off x="616680" y="924120"/>
            <a:ext cx="5660640" cy="27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  <a:scene3d>
              <a:camera prst="orthographicFront"/>
              <a:lightRig dir="t" rig="threePt"/>
            </a:scene3d>
            <a:sp3d extrusionH="57150">
              <a:bevelT prst="coolSlant" w="82550" h="38100"/>
            </a:sp3d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onstantia"/>
              </a:rPr>
              <a:t>PWM visualization via multi-system representation and data communication system using Socket, UART, and I2C protocols.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5" name="TextBox 1"/>
          <p:cNvSpPr/>
          <p:nvPr/>
        </p:nvSpPr>
        <p:spPr>
          <a:xfrm>
            <a:off x="360000" y="4526280"/>
            <a:ext cx="6048000" cy="17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highlight>
                  <a:srgbClr val="c0c0c0"/>
                </a:highlight>
                <a:latin typeface="Cambria"/>
                <a:ea typeface="Cambria"/>
              </a:rPr>
              <a:t>Team - </a:t>
            </a:r>
            <a:endParaRPr b="0" lang="en-IN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Pritesh Sawant</a:t>
            </a:r>
            <a:endParaRPr b="0" lang="en-IN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Sunny Usadadiya</a:t>
            </a:r>
            <a:endParaRPr b="0" lang="en-IN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Goli Naga Venkata Sumanth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26" name="Picture 10" descr=""/>
          <p:cNvPicPr/>
          <p:nvPr/>
        </p:nvPicPr>
        <p:blipFill>
          <a:blip r:embed="rId2"/>
          <a:stretch/>
        </p:blipFill>
        <p:spPr>
          <a:xfrm>
            <a:off x="7088040" y="3521520"/>
            <a:ext cx="5037120" cy="32076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943240" cy="6857640"/>
          </a:xfrm>
          <a:prstGeom prst="rect">
            <a:avLst/>
          </a:prstGeom>
          <a:ln w="0">
            <a:noFill/>
          </a:ln>
        </p:spPr>
      </p:pic>
      <p:sp>
        <p:nvSpPr>
          <p:cNvPr id="128" name="TextBox 5"/>
          <p:cNvSpPr/>
          <p:nvPr/>
        </p:nvSpPr>
        <p:spPr>
          <a:xfrm>
            <a:off x="6577560" y="1944360"/>
            <a:ext cx="548244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onstantia"/>
              </a:rPr>
              <a:t>PWM signals are key in controlling hardware components like LEDs, motors, and buzzers. However, real-time visualization and cross-system debugging in mixed-protocol environments are missing.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9" name="TextBox 6"/>
          <p:cNvSpPr/>
          <p:nvPr/>
        </p:nvSpPr>
        <p:spPr>
          <a:xfrm>
            <a:off x="6851160" y="491400"/>
            <a:ext cx="48488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onstantia"/>
              </a:rPr>
              <a:t>Problem Statement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9"/>
          <p:cNvGrpSpPr/>
          <p:nvPr/>
        </p:nvGrpSpPr>
        <p:grpSpPr>
          <a:xfrm>
            <a:off x="360000" y="702720"/>
            <a:ext cx="9801000" cy="5777280"/>
            <a:chOff x="360000" y="702720"/>
            <a:chExt cx="9801000" cy="5777280"/>
          </a:xfrm>
        </p:grpSpPr>
        <p:sp>
          <p:nvSpPr>
            <p:cNvPr id="131" name="Text 0"/>
            <p:cNvSpPr/>
            <p:nvPr/>
          </p:nvSpPr>
          <p:spPr>
            <a:xfrm>
              <a:off x="360000" y="702720"/>
              <a:ext cx="5235480" cy="47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4550"/>
                </a:lnSpc>
                <a:buNone/>
                <a:tabLst>
                  <a:tab algn="l" pos="0"/>
                </a:tabLst>
              </a:pPr>
              <a:r>
                <a:rPr b="1" lang="en-US" sz="3650" spc="-1" strike="noStrike">
                  <a:solidFill>
                    <a:srgbClr val="000000"/>
                  </a:solidFill>
                  <a:latin typeface="Montserrat Bold"/>
                  <a:ea typeface="Montserrat Bold"/>
                </a:rPr>
                <a:t>Core Components</a:t>
              </a:r>
              <a:endParaRPr b="0" lang="en-IN" sz="3650" spc="-1" strike="noStrike">
                <a:latin typeface="Arial"/>
              </a:endParaRPr>
            </a:p>
          </p:txBody>
        </p:sp>
        <p:pic>
          <p:nvPicPr>
            <p:cNvPr id="132" name="Image 0" descr="preencoded.png"/>
            <p:cNvPicPr/>
            <p:nvPr/>
          </p:nvPicPr>
          <p:blipFill>
            <a:blip r:embed="rId1"/>
            <a:stretch/>
          </p:blipFill>
          <p:spPr>
            <a:xfrm>
              <a:off x="360000" y="1505520"/>
              <a:ext cx="757080" cy="9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3" name="Text 1"/>
            <p:cNvSpPr/>
            <p:nvPr/>
          </p:nvSpPr>
          <p:spPr>
            <a:xfrm>
              <a:off x="1269000" y="1671480"/>
              <a:ext cx="1721160" cy="23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251"/>
                </a:lnSpc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000000"/>
                  </a:solidFill>
                  <a:latin typeface="Montserrat Bold"/>
                  <a:ea typeface="Montserrat Bold"/>
                </a:rPr>
                <a:t>x86 System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34" name="Text 2"/>
            <p:cNvSpPr/>
            <p:nvPr/>
          </p:nvSpPr>
          <p:spPr>
            <a:xfrm>
              <a:off x="1269000" y="2006280"/>
              <a:ext cx="8892000" cy="24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401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ource Sans Pro"/>
                  <a:ea typeface="Source Sans Pro"/>
                </a:rPr>
                <a:t>Logs keypresses 0-9 in interrupt context</a:t>
              </a:r>
              <a:endParaRPr b="0" lang="en-IN" sz="1600" spc="-1" strike="noStrike">
                <a:latin typeface="Arial"/>
              </a:endParaRPr>
            </a:p>
          </p:txBody>
        </p:sp>
        <p:pic>
          <p:nvPicPr>
            <p:cNvPr id="135" name="Image 1" descr="preencoded.png"/>
            <p:cNvPicPr/>
            <p:nvPr/>
          </p:nvPicPr>
          <p:blipFill>
            <a:blip r:embed="rId2"/>
            <a:stretch/>
          </p:blipFill>
          <p:spPr>
            <a:xfrm>
              <a:off x="360000" y="2500560"/>
              <a:ext cx="757080" cy="9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6" name="Text 3"/>
            <p:cNvSpPr/>
            <p:nvPr/>
          </p:nvSpPr>
          <p:spPr>
            <a:xfrm>
              <a:off x="1281240" y="2666160"/>
              <a:ext cx="1721160" cy="23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251"/>
                </a:lnSpc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000000"/>
                  </a:solidFill>
                  <a:latin typeface="Montserrat Bold"/>
                  <a:ea typeface="Montserrat Bold"/>
                </a:rPr>
                <a:t>Raspberry Pi 4 (BCM2711)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37" name="Text 4"/>
            <p:cNvSpPr/>
            <p:nvPr/>
          </p:nvSpPr>
          <p:spPr>
            <a:xfrm>
              <a:off x="1269000" y="3001320"/>
              <a:ext cx="8892000" cy="24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401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ource Sans Pro"/>
                  <a:ea typeface="Source Sans Pro"/>
                </a:rPr>
                <a:t>Receives key data via UART, calculates frequency &amp; PWM</a:t>
              </a:r>
              <a:endParaRPr b="0" lang="en-IN" sz="1600" spc="-1" strike="noStrike">
                <a:latin typeface="Arial"/>
              </a:endParaRPr>
            </a:p>
          </p:txBody>
        </p:sp>
        <p:pic>
          <p:nvPicPr>
            <p:cNvPr id="138" name="Image 2" descr="preencoded.png"/>
            <p:cNvPicPr/>
            <p:nvPr/>
          </p:nvPicPr>
          <p:blipFill>
            <a:blip r:embed="rId3"/>
            <a:stretch/>
          </p:blipFill>
          <p:spPr>
            <a:xfrm>
              <a:off x="360000" y="3495600"/>
              <a:ext cx="757080" cy="9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9" name="Text 5"/>
            <p:cNvSpPr/>
            <p:nvPr/>
          </p:nvSpPr>
          <p:spPr>
            <a:xfrm>
              <a:off x="1269000" y="3661200"/>
              <a:ext cx="1721160" cy="23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251"/>
                </a:lnSpc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000000"/>
                  </a:solidFill>
                  <a:latin typeface="Montserrat Bold"/>
                  <a:ea typeface="Montserrat Bold"/>
                </a:rPr>
                <a:t>Audio Output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40" name="Text 6"/>
            <p:cNvSpPr/>
            <p:nvPr/>
          </p:nvSpPr>
          <p:spPr>
            <a:xfrm>
              <a:off x="1269000" y="3996360"/>
              <a:ext cx="8892000" cy="24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401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ource Sans Pro"/>
                  <a:ea typeface="Source Sans Pro"/>
                </a:rPr>
                <a:t>Generates square wave 2k-15k Hz</a:t>
              </a:r>
              <a:endParaRPr b="0" lang="en-IN" sz="1600" spc="-1" strike="noStrike">
                <a:latin typeface="Arial"/>
              </a:endParaRPr>
            </a:p>
          </p:txBody>
        </p:sp>
        <p:pic>
          <p:nvPicPr>
            <p:cNvPr id="141" name="Image 3" descr="preencoded.png"/>
            <p:cNvPicPr/>
            <p:nvPr/>
          </p:nvPicPr>
          <p:blipFill>
            <a:blip r:embed="rId4"/>
            <a:stretch/>
          </p:blipFill>
          <p:spPr>
            <a:xfrm>
              <a:off x="360000" y="4490640"/>
              <a:ext cx="757080" cy="9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2" name="Text 7"/>
            <p:cNvSpPr/>
            <p:nvPr/>
          </p:nvSpPr>
          <p:spPr>
            <a:xfrm>
              <a:off x="1269000" y="4656240"/>
              <a:ext cx="1721160" cy="23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251"/>
                </a:lnSpc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000000"/>
                  </a:solidFill>
                  <a:latin typeface="Montserrat Bold"/>
                  <a:ea typeface="Montserrat Bold"/>
                </a:rPr>
                <a:t>LED Control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43" name="Text 8"/>
            <p:cNvSpPr/>
            <p:nvPr/>
          </p:nvSpPr>
          <p:spPr>
            <a:xfrm>
              <a:off x="1269000" y="4991400"/>
              <a:ext cx="8892000" cy="24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401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ource Sans Pro"/>
                  <a:ea typeface="Source Sans Pro"/>
                </a:rPr>
                <a:t>Modulates brightness (10%-100% duty cycle)</a:t>
              </a:r>
              <a:endParaRPr b="0" lang="en-IN" sz="1600" spc="-1" strike="noStrike">
                <a:latin typeface="Arial"/>
              </a:endParaRPr>
            </a:p>
          </p:txBody>
        </p:sp>
        <p:pic>
          <p:nvPicPr>
            <p:cNvPr id="144" name="Image 4" descr="preencoded.png"/>
            <p:cNvPicPr/>
            <p:nvPr/>
          </p:nvPicPr>
          <p:blipFill>
            <a:blip r:embed="rId5"/>
            <a:stretch/>
          </p:blipFill>
          <p:spPr>
            <a:xfrm>
              <a:off x="360000" y="5485320"/>
              <a:ext cx="757080" cy="99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5" name="Text 9"/>
            <p:cNvSpPr/>
            <p:nvPr/>
          </p:nvSpPr>
          <p:spPr>
            <a:xfrm>
              <a:off x="1269000" y="5651280"/>
              <a:ext cx="1721160" cy="23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251"/>
                </a:lnSpc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000000"/>
                  </a:solidFill>
                  <a:latin typeface="Montserrat Bold"/>
                  <a:ea typeface="Montserrat Bold"/>
                </a:rPr>
                <a:t>0.91 SSD1306 OLED Display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46" name="Text 10"/>
            <p:cNvSpPr/>
            <p:nvPr/>
          </p:nvSpPr>
          <p:spPr>
            <a:xfrm>
              <a:off x="1269000" y="5986440"/>
              <a:ext cx="8892000" cy="24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2401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ource Sans Pro"/>
                  <a:ea typeface="Source Sans Pro"/>
                </a:rPr>
                <a:t>Visualizes frequency and duty cycle</a:t>
              </a:r>
              <a:endParaRPr b="0" lang="en-IN" sz="1600" spc="-1" strike="noStrike">
                <a:latin typeface="Arial"/>
              </a:endParaRPr>
            </a:p>
          </p:txBody>
        </p:sp>
      </p:grpSp>
      <p:pic>
        <p:nvPicPr>
          <p:cNvPr id="147" name="Image 0" descr="preencoded.png"/>
          <p:cNvPicPr/>
          <p:nvPr/>
        </p:nvPicPr>
        <p:blipFill>
          <a:blip r:embed="rId6"/>
          <a:stretch/>
        </p:blipFill>
        <p:spPr>
          <a:xfrm>
            <a:off x="7380000" y="0"/>
            <a:ext cx="48121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"/>
          <p:cNvGrpSpPr/>
          <p:nvPr/>
        </p:nvGrpSpPr>
        <p:grpSpPr>
          <a:xfrm>
            <a:off x="756000" y="155880"/>
            <a:ext cx="10551600" cy="6545880"/>
            <a:chOff x="756000" y="155880"/>
            <a:chExt cx="10551600" cy="6545880"/>
          </a:xfrm>
        </p:grpSpPr>
        <p:sp>
          <p:nvSpPr>
            <p:cNvPr id="149" name="Text 0"/>
            <p:cNvSpPr/>
            <p:nvPr/>
          </p:nvSpPr>
          <p:spPr>
            <a:xfrm>
              <a:off x="799920" y="155880"/>
              <a:ext cx="3600720" cy="70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ts val="5301"/>
                </a:lnSpc>
                <a:buNone/>
              </a:pPr>
              <a:r>
                <a:rPr b="0" lang="en-US" sz="2800" spc="-1" strike="noStrike">
                  <a:solidFill>
                    <a:srgbClr val="505468"/>
                  </a:solidFill>
                  <a:latin typeface="Instrument Sans Semi Bold"/>
                  <a:ea typeface="Instrument Sans Semi Bold"/>
                </a:rPr>
                <a:t>System </a:t>
              </a:r>
              <a:r>
                <a:rPr b="0" lang="en-US" sz="2800" spc="-1" strike="noStrike">
                  <a:solidFill>
                    <a:srgbClr val="505468"/>
                  </a:solidFill>
                  <a:latin typeface="Instrument Sans Semi Bold"/>
                  <a:ea typeface="Instrument Sans Semi Bold"/>
                </a:rPr>
                <a:t>Overvie</a:t>
              </a:r>
              <a:r>
                <a:rPr b="0" lang="en-US" sz="2800" spc="-1" strike="noStrike">
                  <a:solidFill>
                    <a:srgbClr val="505468"/>
                  </a:solidFill>
                  <a:latin typeface="Instrument Sans Semi Bold"/>
                  <a:ea typeface="Instrument Sans Semi Bold"/>
                </a:rPr>
                <a:t>w and </a:t>
              </a:r>
              <a:r>
                <a:rPr b="0" lang="en-US" sz="2800" spc="-1" strike="noStrike">
                  <a:solidFill>
                    <a:srgbClr val="505468"/>
                  </a:solidFill>
                  <a:latin typeface="Instrument Sans Semi Bold"/>
                  <a:ea typeface="Instrument Sans Semi Bold"/>
                </a:rPr>
                <a:t>Architec</a:t>
              </a:r>
              <a:r>
                <a:rPr b="0" lang="en-US" sz="2800" spc="-1" strike="noStrike">
                  <a:solidFill>
                    <a:srgbClr val="505468"/>
                  </a:solidFill>
                  <a:latin typeface="Instrument Sans Semi Bold"/>
                  <a:ea typeface="Instrument Sans Semi Bold"/>
                </a:rPr>
                <a:t>ture</a:t>
              </a: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150" name="Rectangle: Rounded Corners 19"/>
            <p:cNvSpPr/>
            <p:nvPr/>
          </p:nvSpPr>
          <p:spPr>
            <a:xfrm>
              <a:off x="4461120" y="3380040"/>
              <a:ext cx="2996280" cy="99972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95bebb"/>
                </a:gs>
                <a:gs pos="100000">
                  <a:srgbClr val="b1cdcb"/>
                </a:gs>
              </a:gsLst>
              <a:lin ang="13500000"/>
            </a:gradFill>
            <a:ln>
              <a:noFill/>
            </a:ln>
            <a:scene3d>
              <a:camera prst="orthographicFront">
                <a:rot lat="0" lon="0" rev="0"/>
              </a:camera>
              <a:lightRig dir="t" rig="contrasting">
                <a:rot lat="0" lon="0" rev="7800000"/>
              </a:lightRig>
            </a:scene3d>
            <a:sp3d>
              <a:bevelT prst="divot" w="139700" h="1397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            </a:t>
              </a:r>
              <a:r>
                <a:rPr b="1" lang="en-US" sz="1800" spc="-1" strike="noStrike">
                  <a:solidFill>
                    <a:srgbClr val="000000"/>
                  </a:solidFill>
                  <a:latin typeface="Aptos"/>
                </a:rPr>
                <a:t>B C M </a:t>
              </a:r>
              <a:r>
                <a:rPr b="1" lang="en-US" sz="1800" spc="-1" strike="noStrike">
                  <a:solidFill>
                    <a:srgbClr val="000000"/>
                  </a:solidFill>
                  <a:latin typeface="Aptos"/>
                </a:rPr>
                <a:t>2711 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ptos"/>
                </a:rPr>
                <a:t>             </a:t>
              </a:r>
              <a:r>
                <a:rPr b="1" lang="en-US" sz="1800" spc="-1" strike="noStrike">
                  <a:solidFill>
                    <a:srgbClr val="000000"/>
                  </a:solidFill>
                  <a:latin typeface="Aptos"/>
                </a:rPr>
                <a:t>( R P I </a:t>
              </a:r>
              <a:r>
                <a:rPr b="1" lang="en-US" sz="1800" spc="-1" strike="noStrike">
                  <a:solidFill>
                    <a:srgbClr val="000000"/>
                  </a:solidFill>
                  <a:latin typeface="Aptos"/>
                </a:rPr>
                <a:t>4)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51" name="TextBox 32"/>
            <p:cNvSpPr/>
            <p:nvPr/>
          </p:nvSpPr>
          <p:spPr>
            <a:xfrm>
              <a:off x="5991840" y="2515320"/>
              <a:ext cx="196416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USB to UART 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52" name="Rectangle: Rounded Corners 40"/>
            <p:cNvSpPr/>
            <p:nvPr/>
          </p:nvSpPr>
          <p:spPr>
            <a:xfrm>
              <a:off x="9516600" y="5429520"/>
              <a:ext cx="1791000" cy="1272240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scene3d>
              <a:camera prst="orthographicFront">
                <a:rot lat="0" lon="0" rev="0"/>
              </a:camera>
              <a:lightRig dir="t" rig="contrasting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        </a:t>
              </a: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Audio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53" name="Connector: Elbow 53"/>
            <p:cNvSpPr/>
            <p:nvPr/>
          </p:nvSpPr>
          <p:spPr>
            <a:xfrm rot="5400000">
              <a:off x="6652440" y="1591920"/>
              <a:ext cx="1095840" cy="2591280"/>
            </a:xfrm>
            <a:prstGeom prst="bentConnector3">
              <a:avLst>
                <a:gd name="adj1" fmla="val 50000"/>
              </a:avLst>
            </a:pr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54" name="Connector: Elbow 87"/>
            <p:cNvSpPr/>
            <p:nvPr/>
          </p:nvSpPr>
          <p:spPr>
            <a:xfrm flipV="1" rot="10800000">
              <a:off x="2196000" y="3879360"/>
              <a:ext cx="2265120" cy="1325880"/>
            </a:xfrm>
            <a:prstGeom prst="bentConnector2">
              <a:avLst/>
            </a:pr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55" name="Connector: Elbow 91"/>
            <p:cNvSpPr/>
            <p:nvPr/>
          </p:nvSpPr>
          <p:spPr>
            <a:xfrm>
              <a:off x="7457760" y="3880080"/>
              <a:ext cx="2954160" cy="1549080"/>
            </a:xfrm>
            <a:prstGeom prst="bentConnector2">
              <a:avLst/>
            </a:pr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56" name="TextBox 92"/>
            <p:cNvSpPr/>
            <p:nvPr/>
          </p:nvSpPr>
          <p:spPr>
            <a:xfrm>
              <a:off x="2944800" y="3510720"/>
              <a:ext cx="1399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I2C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57" name="TextBox 94"/>
            <p:cNvSpPr/>
            <p:nvPr/>
          </p:nvSpPr>
          <p:spPr>
            <a:xfrm>
              <a:off x="5968440" y="4874760"/>
              <a:ext cx="807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PWM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58" name="TextBox 95"/>
            <p:cNvSpPr/>
            <p:nvPr/>
          </p:nvSpPr>
          <p:spPr>
            <a:xfrm>
              <a:off x="5807880" y="1458720"/>
              <a:ext cx="1399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Sock</a:t>
              </a: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et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59" name="TextBox 96"/>
            <p:cNvSpPr/>
            <p:nvPr/>
          </p:nvSpPr>
          <p:spPr>
            <a:xfrm>
              <a:off x="8974080" y="3510720"/>
              <a:ext cx="1399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ALSA</a:t>
              </a:r>
              <a:endParaRPr b="0" lang="en-IN" sz="1800" spc="-1" strike="noStrike">
                <a:latin typeface="Arial"/>
              </a:endParaRPr>
            </a:p>
          </p:txBody>
        </p:sp>
        <p:pic>
          <p:nvPicPr>
            <p:cNvPr id="160" name="Picture 100" descr=""/>
            <p:cNvPicPr/>
            <p:nvPr/>
          </p:nvPicPr>
          <p:blipFill>
            <a:blip r:embed="rId1"/>
            <a:stretch/>
          </p:blipFill>
          <p:spPr>
            <a:xfrm>
              <a:off x="4768560" y="3585600"/>
              <a:ext cx="632880" cy="588600"/>
            </a:xfrm>
            <a:prstGeom prst="rect">
              <a:avLst/>
            </a:prstGeom>
            <a:ln w="0">
              <a:noFill/>
            </a:ln>
            <a:effectLst>
              <a:reflection algn="bl" blurRad="12700" dir="5400000" dist="5000" endPos="30000" rotWithShape="0" stA="30000" sy="-100000"/>
            </a:effectLst>
            <a:scene3d>
              <a:camera prst="perspectiveContrastingLeftFacing">
                <a:rot lat="300000" lon="19800000" rev="0"/>
              </a:camera>
              <a:lightRig dir="t" rig="threeP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61" name="Picture 106" descr=""/>
            <p:cNvPicPr/>
            <p:nvPr/>
          </p:nvPicPr>
          <p:blipFill>
            <a:blip r:embed="rId2"/>
            <a:stretch/>
          </p:blipFill>
          <p:spPr>
            <a:xfrm>
              <a:off x="2991960" y="964080"/>
              <a:ext cx="1776240" cy="1679040"/>
            </a:xfrm>
            <a:prstGeom prst="rect">
              <a:avLst/>
            </a:prstGeom>
            <a:ln w="0">
              <a:noFill/>
            </a:ln>
            <a:effectLst>
              <a:outerShdw algn="tl" blurRad="291960" dir="2700000" dist="139498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2" name="TextBox 107"/>
            <p:cNvSpPr/>
            <p:nvPr/>
          </p:nvSpPr>
          <p:spPr>
            <a:xfrm>
              <a:off x="3096000" y="1351440"/>
              <a:ext cx="158472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      </a:t>
              </a: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X86 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(Client Sys)</a:t>
              </a:r>
              <a:endParaRPr b="0" lang="en-IN" sz="1800" spc="-1" strike="noStrike">
                <a:latin typeface="Arial"/>
              </a:endParaRPr>
            </a:p>
          </p:txBody>
        </p:sp>
        <p:pic>
          <p:nvPicPr>
            <p:cNvPr id="163" name="Picture 111" descr=""/>
            <p:cNvPicPr/>
            <p:nvPr/>
          </p:nvPicPr>
          <p:blipFill>
            <a:blip r:embed="rId3"/>
            <a:stretch/>
          </p:blipFill>
          <p:spPr>
            <a:xfrm>
              <a:off x="7596000" y="964440"/>
              <a:ext cx="1776240" cy="1679040"/>
            </a:xfrm>
            <a:prstGeom prst="rect">
              <a:avLst/>
            </a:prstGeom>
            <a:ln w="0">
              <a:noFill/>
            </a:ln>
            <a:effectLst>
              <a:outerShdw algn="tl" blurRad="291960" dir="2700000" dist="139498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4" name="TextBox 113"/>
            <p:cNvSpPr/>
            <p:nvPr/>
          </p:nvSpPr>
          <p:spPr>
            <a:xfrm>
              <a:off x="7662240" y="1334520"/>
              <a:ext cx="169668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     </a:t>
              </a: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X86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onstantia"/>
                </a:rPr>
                <a:t>(Server Sys)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65" name="Straight Arrow Connector 118"/>
            <p:cNvSpPr/>
            <p:nvPr/>
          </p:nvSpPr>
          <p:spPr>
            <a:xfrm>
              <a:off x="4768560" y="1803960"/>
              <a:ext cx="2893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grpSp>
          <p:nvGrpSpPr>
            <p:cNvPr id="166" name="Group 130"/>
            <p:cNvGrpSpPr/>
            <p:nvPr/>
          </p:nvGrpSpPr>
          <p:grpSpPr>
            <a:xfrm>
              <a:off x="5500440" y="5652720"/>
              <a:ext cx="917640" cy="905400"/>
              <a:chOff x="5500440" y="5652720"/>
              <a:chExt cx="917640" cy="905400"/>
            </a:xfrm>
          </p:grpSpPr>
          <p:sp>
            <p:nvSpPr>
              <p:cNvPr id="167" name="Oval 38"/>
              <p:cNvSpPr/>
              <p:nvPr/>
            </p:nvSpPr>
            <p:spPr>
              <a:xfrm>
                <a:off x="5500440" y="5652720"/>
                <a:ext cx="917640" cy="905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dir="t" rig="contrasting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68" name="Picture 126" descr=""/>
              <p:cNvPicPr/>
              <p:nvPr/>
            </p:nvPicPr>
            <p:blipFill>
              <a:blip r:embed="rId4"/>
              <a:stretch/>
            </p:blipFill>
            <p:spPr>
              <a:xfrm>
                <a:off x="5668560" y="5824440"/>
                <a:ext cx="581400" cy="5835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69" name="Straight Arrow Connector 135"/>
            <p:cNvSpPr/>
            <p:nvPr/>
          </p:nvSpPr>
          <p:spPr>
            <a:xfrm>
              <a:off x="5959440" y="4380120"/>
              <a:ext cx="360" cy="127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pic>
          <p:nvPicPr>
            <p:cNvPr id="170" name="Picture 144" descr=""/>
            <p:cNvPicPr/>
            <p:nvPr/>
          </p:nvPicPr>
          <p:blipFill>
            <a:blip r:embed="rId5"/>
            <a:stretch/>
          </p:blipFill>
          <p:spPr>
            <a:xfrm>
              <a:off x="9640800" y="5781600"/>
              <a:ext cx="669600" cy="66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1" name="Picture 150" descr=""/>
            <p:cNvPicPr/>
            <p:nvPr/>
          </p:nvPicPr>
          <p:blipFill>
            <a:blip r:embed="rId6"/>
            <a:stretch/>
          </p:blipFill>
          <p:spPr>
            <a:xfrm>
              <a:off x="756000" y="4953960"/>
              <a:ext cx="2880000" cy="1604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2" name="TextBox 151"/>
            <p:cNvSpPr/>
            <p:nvPr/>
          </p:nvSpPr>
          <p:spPr>
            <a:xfrm>
              <a:off x="1197000" y="5580000"/>
              <a:ext cx="26190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Constantia"/>
                </a:rPr>
                <a:t>0.9 SSD1306 OLED</a:t>
              </a:r>
              <a:endParaRPr b="0" lang="en-IN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2232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</TotalTime>
  <Application>LibreOffice/7.3.7.2$Linux_X86_64 LibreOffice_project/30$Build-2</Application>
  <AppVersion>15.0000</AppVersion>
  <Words>153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2025-07-29T18:14:18Z</dcterms:created>
  <dc:creator>Pritesh Sawant</dc:creator>
  <dc:description/>
  <dc:language>en-IN</dc:language>
  <cp:lastModifiedBy/>
  <dcterms:modified xsi:type="dcterms:W3CDTF">2025-07-31T21:03:12Z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Widescreen</vt:lpwstr>
  </property>
  <property fmtid="{D5CDD505-2E9C-101B-9397-08002B2CF9AE}" pid="4" name="Slides">
    <vt:i4>5</vt:i4>
  </property>
</Properties>
</file>